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7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4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52" autoAdjust="0"/>
  </p:normalViewPr>
  <p:slideViewPr>
    <p:cSldViewPr snapToGrid="0" snapToObjects="1">
      <p:cViewPr>
        <p:scale>
          <a:sx n="94" d="100"/>
          <a:sy n="94" d="100"/>
        </p:scale>
        <p:origin x="-88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537A9-109A-7849-AD0E-A3D14A178A1F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18D62-E785-A642-8ED8-5051234B7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3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 – TVI, Adjunct</a:t>
            </a:r>
            <a:r>
              <a:rPr lang="en-US" baseline="0" dirty="0" smtClean="0"/>
              <a:t> faculty at SFSU, Doctoral Candidate at UC Berkeley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18D62-E785-A642-8ED8-5051234B74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34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18D62-E785-A642-8ED8-5051234B74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79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Especially if</a:t>
            </a:r>
            <a:r>
              <a:rPr lang="en-US" baseline="0" dirty="0" smtClean="0"/>
              <a:t> you are a specialist who cannot attend the meeting = need recipe to convey recommendations to the team!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18D62-E785-A642-8ED8-5051234B74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7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D6A-DB94-064A-9B54-C7F29046D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D6A-DB94-064A-9B54-C7F29046D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D6A-DB94-064A-9B54-C7F29046D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D6A-DB94-064A-9B54-C7F29046D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D6A-DB94-064A-9B54-C7F29046D6C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D6A-DB94-064A-9B54-C7F29046D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D6A-DB94-064A-9B54-C7F29046D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967B-C71E-DE45-9920-381AF02623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D6A-DB94-064A-9B54-C7F29046D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@TVI_ting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#CEC14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7" r:id="rId1"/>
    <p:sldLayoutId id="2147484278" r:id="rId2"/>
    <p:sldLayoutId id="2147484279" r:id="rId3"/>
    <p:sldLayoutId id="2147484280" r:id="rId4"/>
    <p:sldLayoutId id="2147484281" r:id="rId5"/>
    <p:sldLayoutId id="2147484282" r:id="rId6"/>
    <p:sldLayoutId id="2147484283" r:id="rId7"/>
    <p:sldLayoutId id="2147484284" r:id="rId8"/>
    <p:sldLayoutId id="2147484285" r:id="rId9"/>
    <p:sldLayoutId id="2147484286" r:id="rId10"/>
    <p:sldLayoutId id="21474842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330590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rgbClr val="330590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rgbClr val="330590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rgbClr val="330590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330590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rgbClr val="330590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8004"/>
            <a:ext cx="7848600" cy="1697564"/>
          </a:xfrm>
        </p:spPr>
        <p:txBody>
          <a:bodyPr/>
          <a:lstStyle/>
          <a:p>
            <a:r>
              <a:rPr lang="en-US" dirty="0" smtClean="0"/>
              <a:t>Technology goals for the iep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199"/>
            <a:ext cx="7848600" cy="3352801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4"/>
                </a:solidFill>
              </a:rPr>
              <a:t>#</a:t>
            </a:r>
            <a:r>
              <a:rPr lang="en-US" sz="2800" dirty="0" smtClean="0">
                <a:solidFill>
                  <a:schemeClr val="accent4"/>
                </a:solidFill>
              </a:rPr>
              <a:t>CEC14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4C5A6A"/>
                </a:solidFill>
              </a:rPr>
              <a:t>http</a:t>
            </a:r>
            <a:r>
              <a:rPr lang="en-US" sz="2800" dirty="0">
                <a:solidFill>
                  <a:srgbClr val="4C5A6A"/>
                </a:solidFill>
              </a:rPr>
              <a:t>://bit.ly/techgoalsiep</a:t>
            </a:r>
            <a:endParaRPr lang="en-US" sz="2800" dirty="0" smtClean="0">
              <a:solidFill>
                <a:srgbClr val="4C5A6A"/>
              </a:solidFill>
            </a:endParaRPr>
          </a:p>
          <a:p>
            <a:endParaRPr lang="en-US" sz="2000" dirty="0" smtClean="0"/>
          </a:p>
          <a:p>
            <a:endParaRPr lang="en-US" sz="2000" dirty="0" smtClean="0">
              <a:solidFill>
                <a:srgbClr val="4C5A6A"/>
              </a:solidFill>
            </a:endParaRPr>
          </a:p>
          <a:p>
            <a:r>
              <a:rPr lang="en-US" sz="2000" dirty="0" smtClean="0">
                <a:solidFill>
                  <a:srgbClr val="4C5A6A"/>
                </a:solidFill>
              </a:rPr>
              <a:t>Yue-Ting Siu, TVI</a:t>
            </a:r>
          </a:p>
          <a:p>
            <a:r>
              <a:rPr lang="en-US" sz="2000" dirty="0" smtClean="0">
                <a:solidFill>
                  <a:srgbClr val="4C5A6A"/>
                </a:solidFill>
              </a:rPr>
              <a:t>UC Berkeley &amp; San Francisco State University</a:t>
            </a:r>
          </a:p>
          <a:p>
            <a:r>
              <a:rPr lang="en-US" sz="2000" dirty="0" smtClean="0">
                <a:solidFill>
                  <a:srgbClr val="4C5A6A"/>
                </a:solidFill>
              </a:rPr>
              <a:t>@TVI_ting</a:t>
            </a:r>
            <a:endParaRPr lang="en-US" sz="2000" dirty="0">
              <a:solidFill>
                <a:srgbClr val="4C5A6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799" y="2183482"/>
            <a:ext cx="80275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4"/>
                </a:solidFill>
              </a:rPr>
              <a:t>How to Write for Meaningful Implementation and </a:t>
            </a:r>
            <a:r>
              <a:rPr lang="en-US" sz="3200" dirty="0" smtClean="0">
                <a:solidFill>
                  <a:schemeClr val="accent4"/>
                </a:solidFill>
              </a:rPr>
              <a:t>Instruction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10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Takeaways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and student learning drive technology use. </a:t>
            </a:r>
          </a:p>
          <a:p>
            <a:r>
              <a:rPr lang="en-US" dirty="0" smtClean="0"/>
              <a:t>Goals = Instructional “recipes”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i="1" dirty="0"/>
              <a:t>Technology is merely a tool that </a:t>
            </a:r>
            <a:r>
              <a:rPr lang="en-US" i="1" dirty="0" smtClean="0"/>
              <a:t>supports access to learning and information!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620" y="6487697"/>
            <a:ext cx="1371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 smtClean="0">
                <a:solidFill>
                  <a:srgbClr val="4C5A6A"/>
                </a:solidFill>
              </a:rPr>
              <a:t>@TVI_ting</a:t>
            </a:r>
            <a:endParaRPr lang="en-US" sz="1600" i="1" dirty="0">
              <a:solidFill>
                <a:srgbClr val="4C5A6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87697"/>
            <a:ext cx="1336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4C5A6A"/>
                </a:solidFill>
              </a:rPr>
              <a:t>#CEC14</a:t>
            </a:r>
            <a:endParaRPr lang="en-US" sz="1600" i="1" dirty="0">
              <a:solidFill>
                <a:srgbClr val="4C5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Yue-Ting (Ting) Siu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8242"/>
            <a:ext cx="8229600" cy="434875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4C5A6A"/>
                </a:solidFill>
              </a:rPr>
              <a:t>http://</a:t>
            </a:r>
            <a:r>
              <a:rPr lang="en-US" dirty="0" err="1">
                <a:solidFill>
                  <a:srgbClr val="4C5A6A"/>
                </a:solidFill>
              </a:rPr>
              <a:t>bit.ly</a:t>
            </a:r>
            <a:r>
              <a:rPr lang="en-US" dirty="0">
                <a:solidFill>
                  <a:srgbClr val="4C5A6A"/>
                </a:solidFill>
              </a:rPr>
              <a:t>/techgoalsiep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Twitter: @TVI_ting</a:t>
            </a:r>
          </a:p>
          <a:p>
            <a:pPr marL="0" indent="0">
              <a:buNone/>
            </a:pPr>
            <a:r>
              <a:rPr lang="en-US" dirty="0" smtClean="0"/>
              <a:t>www.facebook.com/yueting.siu</a:t>
            </a:r>
          </a:p>
          <a:p>
            <a:pPr marL="0" indent="0">
              <a:buNone/>
            </a:pPr>
            <a:r>
              <a:rPr lang="en-US" dirty="0" smtClean="0"/>
              <a:t>ysiu@mail.sfsu.edu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7697"/>
            <a:ext cx="1336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4C5A6A"/>
                </a:solidFill>
              </a:rPr>
              <a:t>#CEC14</a:t>
            </a:r>
            <a:endParaRPr lang="en-US" sz="1600" i="1" dirty="0">
              <a:solidFill>
                <a:srgbClr val="4C5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 eight choice Cheap Talk device" title="Phot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81421"/>
            <a:ext cx="4752512" cy="305518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Pop quiz!</a:t>
            </a:r>
            <a:endParaRPr lang="en-US" sz="5400" dirty="0"/>
          </a:p>
        </p:txBody>
      </p:sp>
      <p:pic>
        <p:nvPicPr>
          <p:cNvPr id="7" name="Picture 6" descr="A metal football-shaped paperweight resting on the pages of an open book" title="Phot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712" y="2864021"/>
            <a:ext cx="3407446" cy="34074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72620" y="6487697"/>
            <a:ext cx="1371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 smtClean="0">
                <a:solidFill>
                  <a:srgbClr val="4C5A6A"/>
                </a:solidFill>
              </a:rPr>
              <a:t>@TVI_ting</a:t>
            </a:r>
            <a:endParaRPr lang="en-US" sz="1600" i="1" dirty="0">
              <a:solidFill>
                <a:srgbClr val="4C5A6A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487697"/>
            <a:ext cx="1336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4C5A6A"/>
                </a:solidFill>
              </a:rPr>
              <a:t>#CEC14</a:t>
            </a:r>
            <a:endParaRPr lang="en-US" sz="1600" i="1" dirty="0">
              <a:solidFill>
                <a:srgbClr val="4C5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3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IEP drives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5496"/>
            <a:ext cx="8686801" cy="5082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A well-written AT goal:</a:t>
            </a:r>
          </a:p>
          <a:p>
            <a:pPr lvl="1"/>
            <a:r>
              <a:rPr lang="en-US" dirty="0" smtClean="0"/>
              <a:t>Provides data</a:t>
            </a:r>
          </a:p>
          <a:p>
            <a:pPr lvl="1"/>
            <a:r>
              <a:rPr lang="en-US" dirty="0" smtClean="0"/>
              <a:t>Aligns with a functional or academic goal</a:t>
            </a:r>
          </a:p>
          <a:p>
            <a:pPr lvl="1"/>
            <a:r>
              <a:rPr lang="en-US" dirty="0" smtClean="0"/>
              <a:t>Empowers the team to support your student</a:t>
            </a:r>
          </a:p>
          <a:p>
            <a:pPr lvl="1"/>
            <a:r>
              <a:rPr lang="en-US" dirty="0" smtClean="0"/>
              <a:t>Embeds device use for learning</a:t>
            </a:r>
          </a:p>
          <a:p>
            <a:pPr lvl="1"/>
            <a:r>
              <a:rPr lang="en-US" u="sng" dirty="0" smtClean="0"/>
              <a:t>Justifies funding!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2620" y="6487697"/>
            <a:ext cx="1371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 smtClean="0">
                <a:solidFill>
                  <a:srgbClr val="4C5A6A"/>
                </a:solidFill>
              </a:rPr>
              <a:t>@TVI_ting</a:t>
            </a:r>
            <a:endParaRPr lang="en-US" sz="1600" i="1" dirty="0">
              <a:solidFill>
                <a:srgbClr val="4C5A6A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87697"/>
            <a:ext cx="1336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4C5A6A"/>
                </a:solidFill>
              </a:rPr>
              <a:t>#CEC14</a:t>
            </a:r>
            <a:endParaRPr lang="en-US" sz="1600" i="1" dirty="0">
              <a:solidFill>
                <a:srgbClr val="4C5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37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goal – Identify: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Setting/lesson/activity for which the technology will be used.</a:t>
            </a:r>
          </a:p>
          <a:p>
            <a:pPr marL="0" indent="0">
              <a:buNone/>
            </a:pPr>
            <a:r>
              <a:rPr lang="en-US" sz="2400" i="1" dirty="0"/>
              <a:t>During sensorimotor time, during circle time, in classes where there are paper handouts, in classes where there are </a:t>
            </a:r>
            <a:r>
              <a:rPr lang="en-US" sz="2400" i="1" dirty="0" err="1"/>
              <a:t>P</a:t>
            </a:r>
            <a:r>
              <a:rPr lang="en-US" sz="2400" i="1" dirty="0" err="1" smtClean="0"/>
              <a:t>owerpoint</a:t>
            </a:r>
            <a:r>
              <a:rPr lang="en-US" sz="2400" i="1" dirty="0" smtClean="0"/>
              <a:t> lectures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b="1" dirty="0" smtClean="0"/>
              <a:t>Identify technology by its necessary functions, </a:t>
            </a:r>
            <a:r>
              <a:rPr lang="en-US" sz="2800" b="1" i="1" dirty="0" smtClean="0"/>
              <a:t>NOT</a:t>
            </a:r>
            <a:r>
              <a:rPr lang="en-US" sz="2800" b="1" dirty="0" smtClean="0"/>
              <a:t> by brand name.</a:t>
            </a:r>
          </a:p>
          <a:p>
            <a:pPr marL="0" indent="0">
              <a:buNone/>
            </a:pPr>
            <a:r>
              <a:rPr lang="en-US" sz="2400" i="1" dirty="0"/>
              <a:t>Touch screen device with cause and effect apps such as ___, Touch screen device with screen reading capability, touch screen device with magnification features, a refreshable braille display with Bluetooth connection, tablet device with built-in camera</a:t>
            </a:r>
            <a:r>
              <a:rPr lang="en-US" sz="2400" dirty="0"/>
              <a:t> </a:t>
            </a:r>
            <a:endParaRPr lang="en-US" sz="2400" i="1" dirty="0" smtClean="0"/>
          </a:p>
          <a:p>
            <a:pPr marL="0" indent="0">
              <a:buNone/>
            </a:pPr>
            <a:endParaRPr lang="en-US" sz="2400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772620" y="6487697"/>
            <a:ext cx="1371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 smtClean="0">
                <a:solidFill>
                  <a:srgbClr val="4C5A6A"/>
                </a:solidFill>
              </a:rPr>
              <a:t>@TVI_ting</a:t>
            </a:r>
            <a:endParaRPr lang="en-US" sz="1600" i="1" dirty="0">
              <a:solidFill>
                <a:srgbClr val="4C5A6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87697"/>
            <a:ext cx="1336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4C5A6A"/>
                </a:solidFill>
              </a:rPr>
              <a:t>#CEC14</a:t>
            </a:r>
            <a:endParaRPr lang="en-US" sz="1600" i="1" dirty="0">
              <a:solidFill>
                <a:srgbClr val="4C5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83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 goal – Identify: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b="1" dirty="0"/>
              <a:t>Objective for which technology will be used</a:t>
            </a:r>
            <a:r>
              <a:rPr lang="en-US" sz="2800" b="1" dirty="0" smtClean="0"/>
              <a:t>.</a:t>
            </a:r>
          </a:p>
          <a:p>
            <a:pPr marL="0" indent="0">
              <a:buNone/>
            </a:pPr>
            <a:r>
              <a:rPr lang="en-US" sz="2400" i="1" dirty="0"/>
              <a:t>T</a:t>
            </a:r>
            <a:r>
              <a:rPr lang="en-US" sz="2400" i="1" dirty="0" smtClean="0"/>
              <a:t>o </a:t>
            </a:r>
            <a:r>
              <a:rPr lang="en-US" sz="2400" i="1" dirty="0"/>
              <a:t>improve visual tracking, to motivate a visually guided reach, to complete written work, to access and read digital talking books/textbooks, to view digital versions of classroom handouts</a:t>
            </a:r>
            <a:r>
              <a:rPr lang="en-US" sz="2400" dirty="0"/>
              <a:t> </a:t>
            </a:r>
            <a:endParaRPr lang="en-US" sz="2400" i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2800" b="1" dirty="0"/>
              <a:t>Level of independence + type/# of </a:t>
            </a:r>
            <a:r>
              <a:rPr lang="en-US" sz="2800" b="1" dirty="0" smtClean="0"/>
              <a:t>prompts</a:t>
            </a:r>
          </a:p>
          <a:p>
            <a:pPr marL="0" indent="0">
              <a:buNone/>
            </a:pPr>
            <a:r>
              <a:rPr lang="en-US" sz="2400" i="1" dirty="0"/>
              <a:t>H</a:t>
            </a:r>
            <a:r>
              <a:rPr lang="en-US" sz="2400" i="1" dirty="0" smtClean="0"/>
              <a:t>and </a:t>
            </a:r>
            <a:r>
              <a:rPr lang="en-US" sz="2400" i="1" dirty="0"/>
              <a:t>under hand, verbal, independently</a:t>
            </a:r>
            <a:r>
              <a:rPr lang="en-US" sz="2400" dirty="0"/>
              <a:t> </a:t>
            </a:r>
            <a:endParaRPr lang="en-US" sz="2400" i="1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/>
              <a:t>How use of technology to complete instructional activity will be </a:t>
            </a:r>
            <a:r>
              <a:rPr lang="en-US" sz="2800" b="1" dirty="0" smtClean="0"/>
              <a:t>measured</a:t>
            </a:r>
          </a:p>
          <a:p>
            <a:pPr marL="0" indent="0">
              <a:buNone/>
            </a:pPr>
            <a:r>
              <a:rPr lang="en-US" sz="2400" i="1" dirty="0"/>
              <a:t>For two out of three worksheets, for 4 out of 5 </a:t>
            </a:r>
            <a:r>
              <a:rPr lang="en-US" sz="2400" i="1" dirty="0" smtClean="0"/>
              <a:t>communication exchanges</a:t>
            </a:r>
            <a:endParaRPr lang="en-US" sz="2400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620" y="6487697"/>
            <a:ext cx="1371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 smtClean="0">
                <a:solidFill>
                  <a:srgbClr val="4C5A6A"/>
                </a:solidFill>
              </a:rPr>
              <a:t>@TVI_ting</a:t>
            </a:r>
            <a:endParaRPr lang="en-US" sz="1600" i="1" dirty="0">
              <a:solidFill>
                <a:srgbClr val="4C5A6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87697"/>
            <a:ext cx="1336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4C5A6A"/>
                </a:solidFill>
              </a:rPr>
              <a:t>#CEC14</a:t>
            </a:r>
            <a:endParaRPr lang="en-US" sz="1600" i="1" dirty="0">
              <a:solidFill>
                <a:srgbClr val="4C5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8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Leverage objectives!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9452"/>
            <a:ext cx="8229600" cy="4407548"/>
          </a:xfrm>
        </p:spPr>
        <p:txBody>
          <a:bodyPr/>
          <a:lstStyle/>
          <a:p>
            <a:r>
              <a:rPr lang="en-US" dirty="0"/>
              <a:t>Use as a task </a:t>
            </a:r>
            <a:r>
              <a:rPr lang="en-US" dirty="0" smtClean="0"/>
              <a:t>analysis</a:t>
            </a:r>
          </a:p>
          <a:p>
            <a:r>
              <a:rPr lang="en-US" dirty="0" smtClean="0"/>
              <a:t>Address device-specific tasks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620" y="6487697"/>
            <a:ext cx="1371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 smtClean="0">
                <a:solidFill>
                  <a:srgbClr val="4C5A6A"/>
                </a:solidFill>
              </a:rPr>
              <a:t>@TVI_ting</a:t>
            </a:r>
            <a:endParaRPr lang="en-US" sz="1600" i="1" dirty="0">
              <a:solidFill>
                <a:srgbClr val="4C5A6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87697"/>
            <a:ext cx="1336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4C5A6A"/>
                </a:solidFill>
              </a:rPr>
              <a:t>#CEC14</a:t>
            </a:r>
            <a:endParaRPr lang="en-US" sz="1600" i="1" dirty="0">
              <a:solidFill>
                <a:srgbClr val="4C5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96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Functional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During sensorimotor activities, Michael will use a touch screen device with cause and effect apps such as Duplo Jams to motivate a visually guided reach. The device will be placed on a slant board within the central field of vision within a clutter free environment, and he will touch at least </a:t>
            </a:r>
            <a:r>
              <a:rPr lang="en-US" dirty="0" smtClean="0"/>
              <a:t>3 </a:t>
            </a:r>
            <a:r>
              <a:rPr lang="en-US" dirty="0"/>
              <a:t>items on the screen with one hand, with less than </a:t>
            </a:r>
            <a:r>
              <a:rPr lang="en-US" dirty="0" smtClean="0"/>
              <a:t>3 </a:t>
            </a:r>
            <a:r>
              <a:rPr lang="en-US" dirty="0"/>
              <a:t>hand under hand physical prompts within a 15 minute period, for 4 out of 5 trials by June 15, 2014. </a:t>
            </a:r>
          </a:p>
        </p:txBody>
      </p:sp>
    </p:spTree>
    <p:extLst>
      <p:ext uri="{BB962C8B-B14F-4D97-AF65-F5344CB8AC3E}">
        <p14:creationId xmlns:p14="http://schemas.microsoft.com/office/powerpoint/2010/main" val="26064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Academic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In classes with paper worksheets, Michael will independently access digital versions of the same </a:t>
            </a:r>
            <a:r>
              <a:rPr lang="en-US" dirty="0" smtClean="0"/>
              <a:t>worksheet as classroom </a:t>
            </a:r>
            <a:r>
              <a:rPr lang="en-US" dirty="0"/>
              <a:t>peers, using a touch screen device </a:t>
            </a:r>
            <a:r>
              <a:rPr lang="en-US" dirty="0" smtClean="0"/>
              <a:t>with </a:t>
            </a:r>
            <a:r>
              <a:rPr lang="en-US" dirty="0"/>
              <a:t>screen magnification accessibility features such as an iPad. He will use this device independently with less than 2 verbal prompts per class to view and complete work at the same time as peers for 2 out of 3 handouts for 3 out of 4 weeks by June 15, 2014. </a:t>
            </a:r>
          </a:p>
        </p:txBody>
      </p:sp>
    </p:spTree>
    <p:extLst>
      <p:ext uri="{BB962C8B-B14F-4D97-AF65-F5344CB8AC3E}">
        <p14:creationId xmlns:p14="http://schemas.microsoft.com/office/powerpoint/2010/main" val="32647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en-US" sz="2200" dirty="0" smtClean="0"/>
              <a:t>By October 2013, Michael will send invitations to share folders using a cloud computing program such as Dropbox with at least two teachers who utilize handouts in the classroom. He will do so with decreasing verbal assistance from the TVI. </a:t>
            </a:r>
          </a:p>
          <a:p>
            <a:r>
              <a:rPr lang="en-US" sz="2200" dirty="0" smtClean="0"/>
              <a:t>By </a:t>
            </a:r>
            <a:r>
              <a:rPr lang="en-US" sz="2200" smtClean="0"/>
              <a:t>January 2014, </a:t>
            </a:r>
            <a:r>
              <a:rPr lang="en-US" sz="2200" dirty="0" smtClean="0"/>
              <a:t>Michael will independently use the zoom accessibility feature on his touch screen device to accurately enlarge digital documents to his preferred viewing size. He will do so for 2 out of 3 documents that require magnification with less than 2 verbal prompts per document. </a:t>
            </a:r>
          </a:p>
          <a:p>
            <a:r>
              <a:rPr lang="en-US" sz="2200" dirty="0" smtClean="0"/>
              <a:t>By April 2014, Michael will independently use annotation functions in a document editing app such as </a:t>
            </a:r>
            <a:r>
              <a:rPr lang="en-US" sz="2200" dirty="0" err="1" smtClean="0"/>
              <a:t>CloudOn</a:t>
            </a:r>
            <a:r>
              <a:rPr lang="en-US" sz="2200" dirty="0" smtClean="0"/>
              <a:t> to complete a digital worksheet he has received electronically on his touch screen device for 2 out of 3 documents with less than 2 verbal prompts per document.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543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ange top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Orange top.thmx</Template>
  <TotalTime>647</TotalTime>
  <Words>679</Words>
  <Application>Microsoft Office PowerPoint</Application>
  <PresentationFormat>On-screen Show (4:3)</PresentationFormat>
  <Paragraphs>74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Orange top</vt:lpstr>
      <vt:lpstr>Technology goals for the iep</vt:lpstr>
      <vt:lpstr>Pop quiz!</vt:lpstr>
      <vt:lpstr>The IEP drives instruction</vt:lpstr>
      <vt:lpstr>Components of a goal – Identify:</vt:lpstr>
      <vt:lpstr>Components of a goal – Identify:</vt:lpstr>
      <vt:lpstr>Leverage objectives!</vt:lpstr>
      <vt:lpstr>Example: Functional goal</vt:lpstr>
      <vt:lpstr>Example: Academic goal</vt:lpstr>
      <vt:lpstr>Objectives: </vt:lpstr>
      <vt:lpstr>Takeaways</vt:lpstr>
      <vt:lpstr>Yue-Ting (Ting) Siu</vt:lpstr>
    </vt:vector>
  </TitlesOfParts>
  <Company>EVS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goals for the iep</dc:title>
  <dc:creator>Ting  Siu</dc:creator>
  <cp:lastModifiedBy>Charlotte Cushman</cp:lastModifiedBy>
  <cp:revision>34</cp:revision>
  <dcterms:created xsi:type="dcterms:W3CDTF">2014-04-09T21:22:54Z</dcterms:created>
  <dcterms:modified xsi:type="dcterms:W3CDTF">2014-07-28T20:51:19Z</dcterms:modified>
</cp:coreProperties>
</file>